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92" r:id="rId1"/>
  </p:sldMasterIdLst>
  <p:notesMasterIdLst>
    <p:notesMasterId r:id="rId18"/>
  </p:notesMasterIdLst>
  <p:handoutMasterIdLst>
    <p:handoutMasterId r:id="rId19"/>
  </p:handoutMasterIdLst>
  <p:sldIdLst>
    <p:sldId id="352" r:id="rId2"/>
    <p:sldId id="364" r:id="rId3"/>
    <p:sldId id="366" r:id="rId4"/>
    <p:sldId id="399" r:id="rId5"/>
    <p:sldId id="386" r:id="rId6"/>
    <p:sldId id="398" r:id="rId7"/>
    <p:sldId id="401" r:id="rId8"/>
    <p:sldId id="400" r:id="rId9"/>
    <p:sldId id="388" r:id="rId10"/>
    <p:sldId id="393" r:id="rId11"/>
    <p:sldId id="389" r:id="rId12"/>
    <p:sldId id="394" r:id="rId13"/>
    <p:sldId id="396" r:id="rId14"/>
    <p:sldId id="397" r:id="rId15"/>
    <p:sldId id="402" r:id="rId16"/>
    <p:sldId id="362" r:id="rId17"/>
  </p:sldIdLst>
  <p:sldSz cx="9144000" cy="6858000" type="screen4x3"/>
  <p:notesSz cx="6805613" cy="99441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5050"/>
    <a:srgbClr val="CC0000"/>
    <a:srgbClr val="FF0000"/>
    <a:srgbClr val="000000"/>
    <a:srgbClr val="000066"/>
    <a:srgbClr val="5F5F5F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5" autoAdjust="0"/>
    <p:restoredTop sz="93606" autoAdjust="0"/>
  </p:normalViewPr>
  <p:slideViewPr>
    <p:cSldViewPr>
      <p:cViewPr>
        <p:scale>
          <a:sx n="75" d="100"/>
          <a:sy n="75" d="100"/>
        </p:scale>
        <p:origin x="-1860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3282" y="-120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302" cy="496665"/>
          </a:xfrm>
          <a:prstGeom prst="rect">
            <a:avLst/>
          </a:prstGeom>
        </p:spPr>
        <p:txBody>
          <a:bodyPr vert="horz" lIns="91494" tIns="45748" rIns="91494" bIns="45748" rtlCol="0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790" y="1"/>
            <a:ext cx="2949302" cy="496665"/>
          </a:xfrm>
          <a:prstGeom prst="rect">
            <a:avLst/>
          </a:prstGeom>
        </p:spPr>
        <p:txBody>
          <a:bodyPr vert="horz" lIns="91494" tIns="45748" rIns="91494" bIns="45748" rtlCol="0"/>
          <a:lstStyle>
            <a:lvl1pPr algn="r">
              <a:defRPr sz="1200"/>
            </a:lvl1pPr>
          </a:lstStyle>
          <a:p>
            <a:pPr>
              <a:defRPr/>
            </a:pPr>
            <a:fld id="{027EFB30-CF78-4F71-8386-8F7B484DA69E}" type="datetimeFigureOut">
              <a:rPr lang="de-AT"/>
              <a:pPr>
                <a:defRPr/>
              </a:pPr>
              <a:t>13.11.2014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5893"/>
            <a:ext cx="2949302" cy="496665"/>
          </a:xfrm>
          <a:prstGeom prst="rect">
            <a:avLst/>
          </a:prstGeom>
        </p:spPr>
        <p:txBody>
          <a:bodyPr vert="horz" lIns="91494" tIns="45748" rIns="91494" bIns="4574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790" y="9445893"/>
            <a:ext cx="2949302" cy="496665"/>
          </a:xfrm>
          <a:prstGeom prst="rect">
            <a:avLst/>
          </a:prstGeom>
        </p:spPr>
        <p:txBody>
          <a:bodyPr vert="horz" lIns="91494" tIns="45748" rIns="91494" bIns="45748" rtlCol="0" anchor="b"/>
          <a:lstStyle>
            <a:lvl1pPr algn="r">
              <a:defRPr sz="1200"/>
            </a:lvl1pPr>
          </a:lstStyle>
          <a:p>
            <a:pPr>
              <a:defRPr/>
            </a:pPr>
            <a:fld id="{C02F320C-E0A8-409B-9B5C-CB77E050A5E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9836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302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4" tIns="45748" rIns="91494" bIns="4574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790" y="1"/>
            <a:ext cx="2949302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4" tIns="45748" rIns="91494" bIns="4574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7363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779" y="4724489"/>
            <a:ext cx="5443578" cy="44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4" tIns="45748" rIns="91494" bIns="457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893"/>
            <a:ext cx="2949302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4" tIns="45748" rIns="91494" bIns="4574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790" y="9445893"/>
            <a:ext cx="2949302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4" tIns="45748" rIns="91494" bIns="4574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9AB71B8-D8F0-4BD3-897A-2B6F0339E42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2543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B71B8-D8F0-4BD3-897A-2B6F0339E427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8566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9B209-F705-4C52-BFEE-FDAF9B8E69D2}" type="slidenum">
              <a:rPr lang="de-AT" smtClean="0"/>
              <a:pPr>
                <a:defRPr/>
              </a:pPr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079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799B8-3DA7-4A27-8525-67015A9E7072}" type="datetimeFigureOut">
              <a:rPr lang="de-AT"/>
              <a:pPr>
                <a:defRPr/>
              </a:pPr>
              <a:t>13.11.2014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CC5ED-66CC-4A0F-80D0-9AC30A25854B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pic>
        <p:nvPicPr>
          <p:cNvPr id="7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r="1160"/>
          <a:stretch>
            <a:fillRect/>
          </a:stretch>
        </p:blipFill>
        <p:spPr bwMode="auto">
          <a:xfrm>
            <a:off x="0" y="0"/>
            <a:ext cx="91440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20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852738"/>
            <a:ext cx="8229600" cy="3273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BD18C-6D40-4745-9699-0144721B6913}" type="datetimeFigureOut">
              <a:rPr lang="de-AT"/>
              <a:pPr>
                <a:defRPr/>
              </a:pPr>
              <a:t>13.11.2014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6B3E0-673C-4EF3-88AD-B1A96F8B5C62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8429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955A1-5701-4159-9B0E-C2AD7C2DDDEB}" type="datetimeFigureOut">
              <a:rPr lang="de-AT"/>
              <a:pPr>
                <a:defRPr/>
              </a:pPr>
              <a:t>13.11.2014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3C32B-5195-403A-9E6C-061428336E2D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5286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25C88-86D0-4BDA-BB5C-D4DC03798B98}" type="datetimeFigureOut">
              <a:rPr lang="de-AT"/>
              <a:pPr>
                <a:defRPr/>
              </a:pPr>
              <a:t>13.11.2014</a:t>
            </a:fld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11EE1-7490-42DD-9309-D6D1FA65DE46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0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DACAC-3140-443D-92FC-8B5112E3216D}" type="datetimeFigureOut">
              <a:rPr lang="de-AT"/>
              <a:pPr>
                <a:defRPr/>
              </a:pPr>
              <a:t>13.11.2014</a:t>
            </a:fld>
            <a:endParaRPr lang="de-AT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9FBCA-3CA3-41ED-AE2B-CAABE4451FAD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1834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56B64-E278-47AE-B5BC-84D08C6B2087}" type="datetimeFigureOut">
              <a:rPr lang="de-AT"/>
              <a:pPr>
                <a:defRPr/>
              </a:pPr>
              <a:t>13.11.2014</a:t>
            </a:fld>
            <a:endParaRPr lang="de-AT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57C37-8DDF-4180-BCC9-5B26731297DC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9516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3CB2C-D189-4EC9-9FA9-7F7655058F96}" type="datetimeFigureOut">
              <a:rPr lang="de-AT"/>
              <a:pPr>
                <a:defRPr/>
              </a:pPr>
              <a:t>13.11.2014</a:t>
            </a:fld>
            <a:endParaRPr lang="de-AT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82861-F99E-4AAD-BC87-C4A39F196063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3961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3008313" cy="1008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700808"/>
            <a:ext cx="5111750" cy="442535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708920"/>
            <a:ext cx="3008313" cy="34172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DE582-78B6-4931-8401-047025413EFC}" type="datetimeFigureOut">
              <a:rPr lang="de-AT"/>
              <a:pPr>
                <a:defRPr/>
              </a:pPr>
              <a:t>13.11.2014</a:t>
            </a:fld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59EE5-3694-4E7F-9CC1-B482BAF12891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8332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9536" y="5309300"/>
            <a:ext cx="5486400" cy="3507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340767"/>
            <a:ext cx="5486400" cy="388843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661248"/>
            <a:ext cx="5486400" cy="510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BC530-AA5D-40EC-9E9E-7C6BAD5D2846}" type="datetimeFigureOut">
              <a:rPr lang="de-AT"/>
              <a:pPr>
                <a:defRPr/>
              </a:pPr>
              <a:t>13.11.2014</a:t>
            </a:fld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64CE4-09F5-49BB-A375-758DDDD3C393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92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14843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  <a:endParaRPr lang="de-AT" dirty="0" smtClean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pic>
        <p:nvPicPr>
          <p:cNvPr id="9" name="Picture 2" descr="R:\Logos\Logo LFV ohne Hintergrund.tif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983" y="0"/>
            <a:ext cx="18335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71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3" r:id="rId1"/>
    <p:sldLayoutId id="2147484794" r:id="rId2"/>
    <p:sldLayoutId id="2147484795" r:id="rId3"/>
    <p:sldLayoutId id="2147484796" r:id="rId4"/>
    <p:sldLayoutId id="2147484797" r:id="rId5"/>
    <p:sldLayoutId id="2147484798" r:id="rId6"/>
    <p:sldLayoutId id="2147484799" r:id="rId7"/>
    <p:sldLayoutId id="2147484800" r:id="rId8"/>
    <p:sldLayoutId id="2147484801" r:id="rId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://www.google.at/url?sa=i&amp;rct=j&amp;q=&amp;esrc=s&amp;frm=1&amp;source=images&amp;cd=&amp;cad=rja&amp;docid=bX0QZINNIqLd9M&amp;tbnid=jrzCM499mDFawM:&amp;ved=0CAUQjRw&amp;url=http://www.feuerwehr-mariazell.at/html/chronik/kommandanten.htm&amp;ei=lHwMU8ORKcib0AWF-oDQAg&amp;bvm=bv.61725948,d.bGE&amp;psig=AFQjCNFeBPhIoXqDUmIDdpW_YYrwqGiL2g&amp;ust=139341361611422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Organigramm_LFV_2013.pdf" TargetMode="External"/><Relationship Id="rId2" Type="http://schemas.openxmlformats.org/officeDocument/2006/relationships/hyperlink" Target="http://www.google.at/url?sa=i&amp;rct=j&amp;q=&amp;esrc=s&amp;frm=1&amp;source=images&amp;cd=&amp;cad=rja&amp;docid=bX0QZINNIqLd9M&amp;tbnid=jrzCM499mDFawM:&amp;ved=0CAUQjRw&amp;url=http://www.feuerwehr-mariazell.at/html/chronik/kommandanten.htm&amp;ei=lHwMU8ORKcib0AWF-oDQAg&amp;bvm=bv.61725948,d.bGE&amp;psig=AFQjCNFeBPhIoXqDUmIDdpW_YYrwqGiL2g&amp;ust=139341361611422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at/url?sa=i&amp;rct=j&amp;q=&amp;esrc=s&amp;frm=1&amp;source=images&amp;cd=&amp;cad=rja&amp;docid=bX0QZINNIqLd9M&amp;tbnid=jrzCM499mDFawM:&amp;ved=0CAUQjRw&amp;url=http://www.feuerwehr-mariazell.at/html/chronik/kommandanten.htm&amp;ei=lHwMU8ORKcib0AWF-oDQAg&amp;bvm=bv.61725948,d.bGE&amp;psig=AFQjCNFeBPhIoXqDUmIDdpW_YYrwqGiL2g&amp;ust=139341361611422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at/url?sa=i&amp;rct=j&amp;q=&amp;esrc=s&amp;frm=1&amp;source=images&amp;cd=&amp;cad=rja&amp;docid=bX0QZINNIqLd9M&amp;tbnid=jrzCM499mDFawM:&amp;ved=0CAUQjRw&amp;url=http://www.feuerwehr-mariazell.at/html/chronik/kommandanten.htm&amp;ei=lHwMU8ORKcib0AWF-oDQAg&amp;bvm=bv.61725948,d.bGE&amp;psig=AFQjCNFeBPhIoXqDUmIDdpW_YYrwqGiL2g&amp;ust=139341361611422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at/url?sa=i&amp;rct=j&amp;q=&amp;esrc=s&amp;frm=1&amp;source=images&amp;cd=&amp;cad=rja&amp;docid=bX0QZINNIqLd9M&amp;tbnid=jrzCM499mDFawM:&amp;ved=0CAUQjRw&amp;url=http://www.feuerwehr-mariazell.at/html/chronik/kommandanten.htm&amp;ei=lHwMU8ORKcib0AWF-oDQAg&amp;bvm=bv.61725948,d.bGE&amp;psig=AFQjCNFeBPhIoXqDUmIDdpW_YYrwqGiL2g&amp;ust=139341361611422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at/url?sa=i&amp;rct=j&amp;q=&amp;esrc=s&amp;frm=1&amp;source=images&amp;cd=&amp;cad=rja&amp;docid=bX0QZINNIqLd9M&amp;tbnid=jrzCM499mDFawM:&amp;ved=0CAUQjRw&amp;url=http://www.feuerwehr-mariazell.at/html/chronik/kommandanten.htm&amp;ei=lHwMU8ORKcib0AWF-oDQAg&amp;bvm=bv.61725948,d.bGE&amp;psig=AFQjCNFeBPhIoXqDUmIDdpW_YYrwqGiL2g&amp;ust=139341361611422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../Organigramm_LFV_2013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at/url?sa=i&amp;rct=j&amp;q=&amp;esrc=s&amp;frm=1&amp;source=images&amp;cd=&amp;cad=rja&amp;docid=bX0QZINNIqLd9M&amp;tbnid=jrzCM499mDFawM:&amp;ved=0CAUQjRw&amp;url=http://www.feuerwehr-mariazell.at/html/chronik/kommandanten.htm&amp;ei=lHwMU8ORKcib0AWF-oDQAg&amp;bvm=bv.61725948,d.bGE&amp;psig=AFQjCNFeBPhIoXqDUmIDdpW_YYrwqGiL2g&amp;ust=1393413616114224" TargetMode="External"/><Relationship Id="rId2" Type="http://schemas.openxmlformats.org/officeDocument/2006/relationships/hyperlink" Target="../Organigramm_LFV_2013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at/url?sa=i&amp;rct=j&amp;q=&amp;esrc=s&amp;frm=1&amp;source=images&amp;cd=&amp;cad=rja&amp;docid=bX0QZINNIqLd9M&amp;tbnid=jrzCM499mDFawM:&amp;ved=0CAUQjRw&amp;url=http://www.feuerwehr-mariazell.at/html/chronik/kommandanten.htm&amp;ei=lHwMU8ORKcib0AWF-oDQAg&amp;bvm=bv.61725948,d.bGE&amp;psig=AFQjCNFeBPhIoXqDUmIDdpW_YYrwqGiL2g&amp;ust=1393413616114224" TargetMode="External"/><Relationship Id="rId2" Type="http://schemas.openxmlformats.org/officeDocument/2006/relationships/hyperlink" Target="../Organigramm_LFV_2013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/>
          <a:lstStyle/>
          <a:p>
            <a:r>
              <a:rPr lang="de-DE" dirty="0" smtClean="0"/>
              <a:t>Entwicklung</a:t>
            </a:r>
            <a:br>
              <a:rPr lang="de-DE" dirty="0" smtClean="0"/>
            </a:br>
            <a:r>
              <a:rPr lang="de-DE" dirty="0" smtClean="0"/>
              <a:t>Grundausbildung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3404592"/>
            <a:ext cx="6400800" cy="1752600"/>
          </a:xfrm>
        </p:spPr>
        <p:txBody>
          <a:bodyPr/>
          <a:lstStyle/>
          <a:p>
            <a:r>
              <a:rPr lang="de-DE" dirty="0" smtClean="0"/>
              <a:t>12.11.2014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29039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de-DE" dirty="0" smtClean="0"/>
              <a:t>Zertifikat Truppführer</a:t>
            </a:r>
            <a:endParaRPr lang="de-AT" dirty="0"/>
          </a:p>
        </p:txBody>
      </p:sp>
      <p:sp>
        <p:nvSpPr>
          <p:cNvPr id="3" name="AutoShape 4" descr="data:image/jpeg;base64,/9j/4AAQSkZJRgABAQAAAQABAAD/2wCEAAkGBwgHBgkIBwgKCgkLDRYPDQwMDRsUFRAWIB0iIiAdHx8kKDQ4JCYxJycqLTctMS8vPD06IzVHPDUsQzQtNDcBCgoKDg0OGxAQGywkICYrLDYsLywsLC8sLDAsLjQsLDQsLCw0NCwsLCwsLDQsLSwsLDcsNSw2NCwsLCwsLDQsLP/AABEIADIAMgMBEQACEQEDEQH/xAAaAAADAQEBAQAAAAAAAAAAAAAEBQYDBwIB/8QAMhAAAQMDAgQDBwMFAAAAAAAAAQIDBAAFERIhBhMxQQciUTJhcYGRsvBCc+EjNTahwf/EABkBAQEAAwEAAAAAAAAAAAAAAAMCAAEEBf/EACsRAAICAQIEBQMFAAAAAAAAAAABAhEDITEEEjJxEyJBUbFCYZEzQ4HB8P/aAAwDAQACEQMRAD8A+YTqwe4rzCwKZc244DftrBOE52TSKDkbSsXm4vuZ9kA+gpORFcowuaEQoUB+JdEyXX0EuspGCyR2P52qIJtu1RUopPQXJvUhk4dAWnvtg1bxL0JaBo6UyLu+62f6ahqG24zWT6EmVjyyxu4jcISP0j6UJDm2bPvOc0ZASB2z1rEibE7lsuEycU29oyFOHOlIyR+etN4kYrzFQ10RQ2DgK/u3KIq5R0tQuanngOjVozv0onxWHaxeWtzoXGPBcK5WYtWmNFhzUrSWnEJ0AjI1BWOox/umzZIY42DG2zml74BvNsgqkvLadSlQ1FpZOB64xQw4qEnQklpoKChMSUEt+zyR191JdrUNsKQ44UJOOoFGzBhNKQM48wrSNCqTdJduU25b3nGHyca0H8+lJGCl1alQv0Hgt3Ek1xJmXyQouEEJDi+vuAOKlLH9MTrWBrdhD/C7pjoCbo+4s7BOCcd/X51lr2LfC6biibHvNqbbDE+S404vQWgVAFJGTkZ6VtKEm7QM8Tit2BTU5koPqgg1i2OVoX81SPJqV5dupqqNWUMwKKNWNqJGzKA9FQ8EXBpDkZflUVfoPZXyq19jp4aUYyqWzL/h5bbrONSVtoJCVJIOR8ajZnoKXlNXFct4qVykoDuQvmjOn0x61hatifjB9ERprfHNGlJO3X+K2k2c3EZKhXuQ8lSVPowQfL1HxqlojzDBTIKidtzVWYOZDjaGiXFpSPfRJGE7cJJUhQbBwrygmnhHW2bqiq8Pp0tph9lLZdDGDpHYH+anKtbR2YJ+WiwTdo+FYtz3OPQaQBRJD+K9kSfiAzMKLcZykhT6VOhkdUJ2AJ+P/KaMXFWcWXJzSoR223WdxlKpd1kRJOo5AilaAO24O9alKSe1onl+42HD0BQBTxdAKTuMsqBx8KN5K+lk8hNLWt9xTjpBUo5PYfIU2iNDHhu2M3XiCFBkag06shWg74wTsaPNNwg2hccU279mdEdt8Hgm+2t2G04mHLUqPKW4vUCFdM/A7/Wi4bLN5Gp+wrlCWF0kpWqrswqHxPanOMVWVm3TFkOra5hSFICh30jfT7zt3rt8KKkB405RoIisxb/xbeTNitSWIoRHRzUhQQR1xn35rj4tyeRRTFhKMeHVdXM/xSOdcdxGYXFc1iM0hpoaClCE4SMoB2FJgb5NQm71ZNF8AkbfSlog9tVpEspfDzfjKBn1X9iqLLt/K+RYbPsWHi//AG23fvq+2oxdf5+TIbMO4Y83G8xxW6zaIpKj1Oeu9ehHZBS3l3MPDElT19UokqMrJJ6nzKrhy/qPt/Yn7Ue7+ER3iV/mE79tr7BV49jb6F/vUjdI9BThn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2286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629360"/>
            <a:ext cx="3528556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700808"/>
            <a:ext cx="3962087" cy="49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695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de-DE" dirty="0" smtClean="0"/>
              <a:t>Refresher Grundausbildung</a:t>
            </a:r>
            <a:endParaRPr lang="de-AT" dirty="0"/>
          </a:p>
        </p:txBody>
      </p:sp>
      <p:sp>
        <p:nvSpPr>
          <p:cNvPr id="3" name="AutoShape 4" descr="data:image/jpeg;base64,/9j/4AAQSkZJRgABAQAAAQABAAD/2wCEAAkGBwgHBgkIBwgKCgkLDRYPDQwMDRsUFRAWIB0iIiAdHx8kKDQ4JCYxJycqLTctMS8vPD06IzVHPDUsQzQtNDcBCgoKDg0OGxAQGywkICYrLDYsLywsLC8sLDAsLjQsLDQsLCw0NCwsLCwsLDQsLSwsLDcsNSw2NCwsLCwsLDQsLP/AABEIADIAMgMBEQACEQEDEQH/xAAaAAADAQEBAQAAAAAAAAAAAAAEBQYDBwIB/8QAMhAAAQMDAgQDBwMFAAAAAAAAAQIDBAAFERIhBhMxQQciUTJhcYGRsvBCc+EjNTahwf/EABkBAQEAAwEAAAAAAAAAAAAAAAMCAAEEBf/EACsRAAICAQIEBQMFAAAAAAAAAAABAhEDITEEEjJxEyJBUbFCYZEzQ4HB8P/aAAwDAQACEQMRAD8A+YTqwe4rzCwKZc244DftrBOE52TSKDkbSsXm4vuZ9kA+gpORFcowuaEQoUB+JdEyXX0EuspGCyR2P52qIJtu1RUopPQXJvUhk4dAWnvtg1bxL0JaBo6UyLu+62f6ahqG24zWT6EmVjyyxu4jcISP0j6UJDm2bPvOc0ZASB2z1rEibE7lsuEycU29oyFOHOlIyR+etN4kYrzFQ10RQ2DgK/u3KIq5R0tQuanngOjVozv0onxWHaxeWtzoXGPBcK5WYtWmNFhzUrSWnEJ0AjI1BWOox/umzZIY42DG2zml74BvNsgqkvLadSlQ1FpZOB64xQw4qEnQklpoKChMSUEt+zyR191JdrUNsKQ44UJOOoFGzBhNKQM48wrSNCqTdJduU25b3nGHyca0H8+lJGCl1alQv0Hgt3Ek1xJmXyQouEEJDi+vuAOKlLH9MTrWBrdhD/C7pjoCbo+4s7BOCcd/X51lr2LfC6biibHvNqbbDE+S404vQWgVAFJGTkZ6VtKEm7QM8Tit2BTU5koPqgg1i2OVoX81SPJqV5dupqqNWUMwKKNWNqJGzKA9FQ8EXBpDkZflUVfoPZXyq19jp4aUYyqWzL/h5bbrONSVtoJCVJIOR8ajZnoKXlNXFct4qVykoDuQvmjOn0x61hatifjB9ERprfHNGlJO3X+K2k2c3EZKhXuQ8lSVPowQfL1HxqlojzDBTIKidtzVWYOZDjaGiXFpSPfRJGE7cJJUhQbBwrygmnhHW2bqiq8Pp0tph9lLZdDGDpHYH+anKtbR2YJ+WiwTdo+FYtz3OPQaQBRJD+K9kSfiAzMKLcZykhT6VOhkdUJ2AJ+P/KaMXFWcWXJzSoR223WdxlKpd1kRJOo5AilaAO24O9alKSe1onl+42HD0BQBTxdAKTuMsqBx8KN5K+lk8hNLWt9xTjpBUo5PYfIU2iNDHhu2M3XiCFBkag06shWg74wTsaPNNwg2hccU279mdEdt8Hgm+2t2G04mHLUqPKW4vUCFdM/A7/Wi4bLN5Gp+wrlCWF0kpWqrswqHxPanOMVWVm3TFkOra5hSFICh30jfT7zt3rt8KKkB405RoIisxb/xbeTNitSWIoRHRzUhQQR1xn35rj4tyeRRTFhKMeHVdXM/xSOdcdxGYXFc1iM0hpoaClCE4SMoB2FJgb5NQm71ZNF8AkbfSlog9tVpEspfDzfjKBn1X9iqLLt/K+RYbPsWHi//AG23fvq+2oxdf5+TIbMO4Y83G8xxW6zaIpKj1Oeu9ehHZBS3l3MPDElT19UokqMrJJ6nzKrhy/qPt/Yn7Ue7+ER3iV/mE79tr7BV49jb6F/vUjdI9BThn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2286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 dirty="0"/>
          </a:p>
        </p:txBody>
      </p:sp>
      <p:sp>
        <p:nvSpPr>
          <p:cNvPr id="6" name="Textfeld 5">
            <a:hlinkClick r:id="rId3" action="ppaction://hlinkfile"/>
          </p:cNvPr>
          <p:cNvSpPr txBox="1"/>
          <p:nvPr/>
        </p:nvSpPr>
        <p:spPr>
          <a:xfrm>
            <a:off x="467544" y="1835803"/>
            <a:ext cx="813690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de-DE" sz="3200" dirty="0" smtClean="0">
                <a:latin typeface="Cambria" panose="02040503050406030204" pitchFamily="18" charset="0"/>
              </a:rPr>
              <a:t>197 Fragen aus der Grundausbildung</a:t>
            </a:r>
          </a:p>
          <a:p>
            <a:pPr marL="540000" indent="-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de-DE" sz="3200" dirty="0" smtClean="0">
                <a:latin typeface="Cambria" panose="02040503050406030204" pitchFamily="18" charset="0"/>
              </a:rPr>
              <a:t>Einheitlicher Fragenpool für ganz Österreich</a:t>
            </a:r>
          </a:p>
          <a:p>
            <a:pPr marL="540000" indent="-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de-DE" sz="3200" dirty="0" smtClean="0">
                <a:latin typeface="Cambria" panose="02040503050406030204" pitchFamily="18" charset="0"/>
              </a:rPr>
              <a:t>Nutzung wann, wo und wie oft man will (z.B. Winterschulung, etc.)</a:t>
            </a:r>
          </a:p>
          <a:p>
            <a:pPr marL="540000" indent="-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de-DE" sz="3200" dirty="0" smtClean="0">
                <a:latin typeface="Cambria" panose="02040503050406030204" pitchFamily="18" charset="0"/>
              </a:rPr>
              <a:t>Unterschiedliche Antwortmöglichkeiten </a:t>
            </a:r>
            <a:r>
              <a:rPr lang="de-DE" sz="3200" dirty="0" smtClean="0">
                <a:latin typeface="Cambria" panose="02040503050406030204" pitchFamily="18" charset="0"/>
              </a:rPr>
              <a:t>(Multiple </a:t>
            </a:r>
            <a:r>
              <a:rPr lang="de-DE" sz="3200" dirty="0" smtClean="0">
                <a:latin typeface="Cambria" panose="02040503050406030204" pitchFamily="18" charset="0"/>
              </a:rPr>
              <a:t>Choice, Bilder zuordnen, Reihenfolge festlegen, etc.)</a:t>
            </a:r>
          </a:p>
        </p:txBody>
      </p:sp>
    </p:spTree>
    <p:extLst>
      <p:ext uri="{BB962C8B-B14F-4D97-AF65-F5344CB8AC3E}">
        <p14:creationId xmlns:p14="http://schemas.microsoft.com/office/powerpoint/2010/main" val="2306154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de-DE" dirty="0" smtClean="0"/>
              <a:t>Refresher Grundausbildung</a:t>
            </a:r>
            <a:endParaRPr lang="de-AT" dirty="0"/>
          </a:p>
        </p:txBody>
      </p:sp>
      <p:sp>
        <p:nvSpPr>
          <p:cNvPr id="3" name="AutoShape 4" descr="data:image/jpeg;base64,/9j/4AAQSkZJRgABAQAAAQABAAD/2wCEAAkGBwgHBgkIBwgKCgkLDRYPDQwMDRsUFRAWIB0iIiAdHx8kKDQ4JCYxJycqLTctMS8vPD06IzVHPDUsQzQtNDcBCgoKDg0OGxAQGywkICYrLDYsLywsLC8sLDAsLjQsLDQsLCw0NCwsLCwsLDQsLSwsLDcsNSw2NCwsLCwsLDQsLP/AABEIADIAMgMBEQACEQEDEQH/xAAaAAADAQEBAQAAAAAAAAAAAAAEBQYDBwIB/8QAMhAAAQMDAgQDBwMFAAAAAAAAAQIDBAAFERIhBhMxQQciUTJhcYGRsvBCc+EjNTahwf/EABkBAQEAAwEAAAAAAAAAAAAAAAMCAAEEBf/EACsRAAICAQIEBQMFAAAAAAAAAAABAhEDITEEEjJxEyJBUbFCYZEzQ4HB8P/aAAwDAQACEQMRAD8A+YTqwe4rzCwKZc244DftrBOE52TSKDkbSsXm4vuZ9kA+gpORFcowuaEQoUB+JdEyXX0EuspGCyR2P52qIJtu1RUopPQXJvUhk4dAWnvtg1bxL0JaBo6UyLu+62f6ahqG24zWT6EmVjyyxu4jcISP0j6UJDm2bPvOc0ZASB2z1rEibE7lsuEycU29oyFOHOlIyR+etN4kYrzFQ10RQ2DgK/u3KIq5R0tQuanngOjVozv0onxWHaxeWtzoXGPBcK5WYtWmNFhzUrSWnEJ0AjI1BWOox/umzZIY42DG2zml74BvNsgqkvLadSlQ1FpZOB64xQw4qEnQklpoKChMSUEt+zyR191JdrUNsKQ44UJOOoFGzBhNKQM48wrSNCqTdJduU25b3nGHyca0H8+lJGCl1alQv0Hgt3Ek1xJmXyQouEEJDi+vuAOKlLH9MTrWBrdhD/C7pjoCbo+4s7BOCcd/X51lr2LfC6biibHvNqbbDE+S404vQWgVAFJGTkZ6VtKEm7QM8Tit2BTU5koPqgg1i2OVoX81SPJqV5dupqqNWUMwKKNWNqJGzKA9FQ8EXBpDkZflUVfoPZXyq19jp4aUYyqWzL/h5bbrONSVtoJCVJIOR8ajZnoKXlNXFct4qVykoDuQvmjOn0x61hatifjB9ERprfHNGlJO3X+K2k2c3EZKhXuQ8lSVPowQfL1HxqlojzDBTIKidtzVWYOZDjaGiXFpSPfRJGE7cJJUhQbBwrygmnhHW2bqiq8Pp0tph9lLZdDGDpHYH+anKtbR2YJ+WiwTdo+FYtz3OPQaQBRJD+K9kSfiAzMKLcZykhT6VOhkdUJ2AJ+P/KaMXFWcWXJzSoR223WdxlKpd1kRJOo5AilaAO24O9alKSe1onl+42HD0BQBTxdAKTuMsqBx8KN5K+lk8hNLWt9xTjpBUo5PYfIU2iNDHhu2M3XiCFBkag06shWg74wTsaPNNwg2hccU279mdEdt8Hgm+2t2G04mHLUqPKW4vUCFdM/A7/Wi4bLN5Gp+wrlCWF0kpWqrswqHxPanOMVWVm3TFkOra5hSFICh30jfT7zt3rt8KKkB405RoIisxb/xbeTNitSWIoRHRzUhQQR1xn35rj4tyeRRTFhKMeHVdXM/xSOdcdxGYXFc1iM0hpoaClCE4SMoB2FJgb5NQm71ZNF8AkbfSlog9tVpEspfDzfjKBn1X9iqLLt/K+RYbPsWHi//AG23fvq+2oxdf5+TIbMO4Y83G8xxW6zaIpKj1Oeu9ehHZBS3l3MPDElT19UokqMrJJ6nzKrhy/qPt/Yn7Ue7+ER3iV/mE79tr7BV49jb6F/vUjdI9BThn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2286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76" y="1793544"/>
            <a:ext cx="8412088" cy="47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098360" y="2308810"/>
            <a:ext cx="326262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Cambria" panose="02040503050406030204" pitchFamily="18" charset="0"/>
              </a:rPr>
              <a:t>Zugang über Homepage LFV</a:t>
            </a:r>
            <a:endParaRPr lang="de-AT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97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de-DE" dirty="0" smtClean="0"/>
              <a:t>Refresher Grundausbildung</a:t>
            </a:r>
            <a:endParaRPr lang="de-AT" dirty="0"/>
          </a:p>
        </p:txBody>
      </p:sp>
      <p:sp>
        <p:nvSpPr>
          <p:cNvPr id="3" name="AutoShape 4" descr="data:image/jpeg;base64,/9j/4AAQSkZJRgABAQAAAQABAAD/2wCEAAkGBwgHBgkIBwgKCgkLDRYPDQwMDRsUFRAWIB0iIiAdHx8kKDQ4JCYxJycqLTctMS8vPD06IzVHPDUsQzQtNDcBCgoKDg0OGxAQGywkICYrLDYsLywsLC8sLDAsLjQsLDQsLCw0NCwsLCwsLDQsLSwsLDcsNSw2NCwsLCwsLDQsLP/AABEIADIAMgMBEQACEQEDEQH/xAAaAAADAQEBAQAAAAAAAAAAAAAEBQYDBwIB/8QAMhAAAQMDAgQDBwMFAAAAAAAAAQIDBAAFERIhBhMxQQciUTJhcYGRsvBCc+EjNTahwf/EABkBAQEAAwEAAAAAAAAAAAAAAAMCAAEEBf/EACsRAAICAQIEBQMFAAAAAAAAAAABAhEDITEEEjJxEyJBUbFCYZEzQ4HB8P/aAAwDAQACEQMRAD8A+YTqwe4rzCwKZc244DftrBOE52TSKDkbSsXm4vuZ9kA+gpORFcowuaEQoUB+JdEyXX0EuspGCyR2P52qIJtu1RUopPQXJvUhk4dAWnvtg1bxL0JaBo6UyLu+62f6ahqG24zWT6EmVjyyxu4jcISP0j6UJDm2bPvOc0ZASB2z1rEibE7lsuEycU29oyFOHOlIyR+etN4kYrzFQ10RQ2DgK/u3KIq5R0tQuanngOjVozv0onxWHaxeWtzoXGPBcK5WYtWmNFhzUrSWnEJ0AjI1BWOox/umzZIY42DG2zml74BvNsgqkvLadSlQ1FpZOB64xQw4qEnQklpoKChMSUEt+zyR191JdrUNsKQ44UJOOoFGzBhNKQM48wrSNCqTdJduU25b3nGHyca0H8+lJGCl1alQv0Hgt3Ek1xJmXyQouEEJDi+vuAOKlLH9MTrWBrdhD/C7pjoCbo+4s7BOCcd/X51lr2LfC6biibHvNqbbDE+S404vQWgVAFJGTkZ6VtKEm7QM8Tit2BTU5koPqgg1i2OVoX81SPJqV5dupqqNWUMwKKNWNqJGzKA9FQ8EXBpDkZflUVfoPZXyq19jp4aUYyqWzL/h5bbrONSVtoJCVJIOR8ajZnoKXlNXFct4qVykoDuQvmjOn0x61hatifjB9ERprfHNGlJO3X+K2k2c3EZKhXuQ8lSVPowQfL1HxqlojzDBTIKidtzVWYOZDjaGiXFpSPfRJGE7cJJUhQbBwrygmnhHW2bqiq8Pp0tph9lLZdDGDpHYH+anKtbR2YJ+WiwTdo+FYtz3OPQaQBRJD+K9kSfiAzMKLcZykhT6VOhkdUJ2AJ+P/KaMXFWcWXJzSoR223WdxlKpd1kRJOo5AilaAO24O9alKSe1onl+42HD0BQBTxdAKTuMsqBx8KN5K+lk8hNLWt9xTjpBUo5PYfIU2iNDHhu2M3XiCFBkag06shWg74wTsaPNNwg2hccU279mdEdt8Hgm+2t2G04mHLUqPKW4vUCFdM/A7/Wi4bLN5Gp+wrlCWF0kpWqrswqHxPanOMVWVm3TFkOra5hSFICh30jfT7zt3rt8KKkB405RoIisxb/xbeTNitSWIoRHRzUhQQR1xn35rj4tyeRRTFhKMeHVdXM/xSOdcdxGYXFc1iM0hpoaClCE4SMoB2FJgb5NQm71ZNF8AkbfSlog9tVpEspfDzfjKBn1X9iqLLt/K+RYbPsWHi//AG23fvq+2oxdf5+TIbMO4Y83G8xxW6zaIpKj1Oeu9ehHZBS3l3MPDElT19UokqMrJJ6nzKrhy/qPt/Yn7Ue7+ER3iV/mE79tr7BV49jb6F/vUjdI9BThn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2286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4" y="1795836"/>
            <a:ext cx="8280000" cy="46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652120" y="2308810"/>
            <a:ext cx="319510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Cambria" panose="02040503050406030204" pitchFamily="18" charset="0"/>
              </a:rPr>
              <a:t>Fragenbeispiel Brandlehre</a:t>
            </a:r>
            <a:endParaRPr lang="de-AT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650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de-DE" dirty="0" smtClean="0"/>
              <a:t>Refresher Grundausbildung</a:t>
            </a:r>
            <a:endParaRPr lang="de-AT" dirty="0"/>
          </a:p>
        </p:txBody>
      </p:sp>
      <p:sp>
        <p:nvSpPr>
          <p:cNvPr id="3" name="AutoShape 4" descr="data:image/jpeg;base64,/9j/4AAQSkZJRgABAQAAAQABAAD/2wCEAAkGBwgHBgkIBwgKCgkLDRYPDQwMDRsUFRAWIB0iIiAdHx8kKDQ4JCYxJycqLTctMS8vPD06IzVHPDUsQzQtNDcBCgoKDg0OGxAQGywkICYrLDYsLywsLC8sLDAsLjQsLDQsLCw0NCwsLCwsLDQsLSwsLDcsNSw2NCwsLCwsLDQsLP/AABEIADIAMgMBEQACEQEDEQH/xAAaAAADAQEBAQAAAAAAAAAAAAAEBQYDBwIB/8QAMhAAAQMDAgQDBwMFAAAAAAAAAQIDBAAFERIhBhMxQQciUTJhcYGRsvBCc+EjNTahwf/EABkBAQEAAwEAAAAAAAAAAAAAAAMCAAEEBf/EACsRAAICAQIEBQMFAAAAAAAAAAABAhEDITEEEjJxEyJBUbFCYZEzQ4HB8P/aAAwDAQACEQMRAD8A+YTqwe4rzCwKZc244DftrBOE52TSKDkbSsXm4vuZ9kA+gpORFcowuaEQoUB+JdEyXX0EuspGCyR2P52qIJtu1RUopPQXJvUhk4dAWnvtg1bxL0JaBo6UyLu+62f6ahqG24zWT6EmVjyyxu4jcISP0j6UJDm2bPvOc0ZASB2z1rEibE7lsuEycU29oyFOHOlIyR+etN4kYrzFQ10RQ2DgK/u3KIq5R0tQuanngOjVozv0onxWHaxeWtzoXGPBcK5WYtWmNFhzUrSWnEJ0AjI1BWOox/umzZIY42DG2zml74BvNsgqkvLadSlQ1FpZOB64xQw4qEnQklpoKChMSUEt+zyR191JdrUNsKQ44UJOOoFGzBhNKQM48wrSNCqTdJduU25b3nGHyca0H8+lJGCl1alQv0Hgt3Ek1xJmXyQouEEJDi+vuAOKlLH9MTrWBrdhD/C7pjoCbo+4s7BOCcd/X51lr2LfC6biibHvNqbbDE+S404vQWgVAFJGTkZ6VtKEm7QM8Tit2BTU5koPqgg1i2OVoX81SPJqV5dupqqNWUMwKKNWNqJGzKA9FQ8EXBpDkZflUVfoPZXyq19jp4aUYyqWzL/h5bbrONSVtoJCVJIOR8ajZnoKXlNXFct4qVykoDuQvmjOn0x61hatifjB9ERprfHNGlJO3X+K2k2c3EZKhXuQ8lSVPowQfL1HxqlojzDBTIKidtzVWYOZDjaGiXFpSPfRJGE7cJJUhQbBwrygmnhHW2bqiq8Pp0tph9lLZdDGDpHYH+anKtbR2YJ+WiwTdo+FYtz3OPQaQBRJD+K9kSfiAzMKLcZykhT6VOhkdUJ2AJ+P/KaMXFWcWXJzSoR223WdxlKpd1kRJOo5AilaAO24O9alKSe1onl+42HD0BQBTxdAKTuMsqBx8KN5K+lk8hNLWt9xTjpBUo5PYfIU2iNDHhu2M3XiCFBkag06shWg74wTsaPNNwg2hccU279mdEdt8Hgm+2t2G04mHLUqPKW4vUCFdM/A7/Wi4bLN5Gp+wrlCWF0kpWqrswqHxPanOMVWVm3TFkOra5hSFICh30jfT7zt3rt8KKkB405RoIisxb/xbeTNitSWIoRHRzUhQQR1xn35rj4tyeRRTFhKMeHVdXM/xSOdcdxGYXFc1iM0hpoaClCE4SMoB2FJgb5NQm71ZNF8AkbfSlog9tVpEspfDzfjKBn1X9iqLLt/K+RYbPsWHi//AG23fvq+2oxdf5+TIbMO4Y83G8xxW6zaIpKj1Oeu9ehHZBS3l3MPDElT19UokqMrJJ6nzKrhy/qPt/Yn7Ue7+ER3iV/mE79tr7BV49jb6F/vUjdI9BThn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2286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80000" cy="46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012160" y="2308810"/>
            <a:ext cx="259141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Cambria" panose="02040503050406030204" pitchFamily="18" charset="0"/>
              </a:rPr>
              <a:t>Fragenbeispiel Taktik</a:t>
            </a:r>
            <a:endParaRPr lang="de-AT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07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80000" cy="46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de-DE" dirty="0" smtClean="0"/>
              <a:t>Refresher Grundausbildung</a:t>
            </a:r>
            <a:endParaRPr lang="de-AT" dirty="0"/>
          </a:p>
        </p:txBody>
      </p:sp>
      <p:sp>
        <p:nvSpPr>
          <p:cNvPr id="3" name="AutoShape 4" descr="data:image/jpeg;base64,/9j/4AAQSkZJRgABAQAAAQABAAD/2wCEAAkGBwgHBgkIBwgKCgkLDRYPDQwMDRsUFRAWIB0iIiAdHx8kKDQ4JCYxJycqLTctMS8vPD06IzVHPDUsQzQtNDcBCgoKDg0OGxAQGywkICYrLDYsLywsLC8sLDAsLjQsLDQsLCw0NCwsLCwsLDQsLSwsLDcsNSw2NCwsLCwsLDQsLP/AABEIADIAMgMBEQACEQEDEQH/xAAaAAADAQEBAQAAAAAAAAAAAAAEBQYDBwIB/8QAMhAAAQMDAgQDBwMFAAAAAAAAAQIDBAAFERIhBhMxQQciUTJhcYGRsvBCc+EjNTahwf/EABkBAQEAAwEAAAAAAAAAAAAAAAMCAAEEBf/EACsRAAICAQIEBQMFAAAAAAAAAAABAhEDITEEEjJxEyJBUbFCYZEzQ4HB8P/aAAwDAQACEQMRAD8A+YTqwe4rzCwKZc244DftrBOE52TSKDkbSsXm4vuZ9kA+gpORFcowuaEQoUB+JdEyXX0EuspGCyR2P52qIJtu1RUopPQXJvUhk4dAWnvtg1bxL0JaBo6UyLu+62f6ahqG24zWT6EmVjyyxu4jcISP0j6UJDm2bPvOc0ZASB2z1rEibE7lsuEycU29oyFOHOlIyR+etN4kYrzFQ10RQ2DgK/u3KIq5R0tQuanngOjVozv0onxWHaxeWtzoXGPBcK5WYtWmNFhzUrSWnEJ0AjI1BWOox/umzZIY42DG2zml74BvNsgqkvLadSlQ1FpZOB64xQw4qEnQklpoKChMSUEt+zyR191JdrUNsKQ44UJOOoFGzBhNKQM48wrSNCqTdJduU25b3nGHyca0H8+lJGCl1alQv0Hgt3Ek1xJmXyQouEEJDi+vuAOKlLH9MTrWBrdhD/C7pjoCbo+4s7BOCcd/X51lr2LfC6biibHvNqbbDE+S404vQWgVAFJGTkZ6VtKEm7QM8Tit2BTU5koPqgg1i2OVoX81SPJqV5dupqqNWUMwKKNWNqJGzKA9FQ8EXBpDkZflUVfoPZXyq19jp4aUYyqWzL/h5bbrONSVtoJCVJIOR8ajZnoKXlNXFct4qVykoDuQvmjOn0x61hatifjB9ERprfHNGlJO3X+K2k2c3EZKhXuQ8lSVPowQfL1HxqlojzDBTIKidtzVWYOZDjaGiXFpSPfRJGE7cJJUhQbBwrygmnhHW2bqiq8Pp0tph9lLZdDGDpHYH+anKtbR2YJ+WiwTdo+FYtz3OPQaQBRJD+K9kSfiAzMKLcZykhT6VOhkdUJ2AJ+P/KaMXFWcWXJzSoR223WdxlKpd1kRJOo5AilaAO24O9alKSe1onl+42HD0BQBTxdAKTuMsqBx8KN5K+lk8hNLWt9xTjpBUo5PYfIU2iNDHhu2M3XiCFBkag06shWg74wTsaPNNwg2hccU279mdEdt8Hgm+2t2G04mHLUqPKW4vUCFdM/A7/Wi4bLN5Gp+wrlCWF0kpWqrswqHxPanOMVWVm3TFkOra5hSFICh30jfT7zt3rt8KKkB405RoIisxb/xbeTNitSWIoRHRzUhQQR1xn35rj4tyeRRTFhKMeHVdXM/xSOdcdxGYXFc1iM0hpoaClCE4SMoB2FJgb5NQm71ZNF8AkbfSlog9tVpEspfDzfjKBn1X9iqLLt/K+RYbPsWHi//AG23fvq+2oxdf5+TIbMO4Y83G8xxW6zaIpKj1Oeu9ehHZBS3l3MPDElT19UokqMrJJ6nzKrhy/qPt/Yn7Ue7+ER3iV/mE79tr7BV49jb6F/vUjdI9BThn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2286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5364088" y="2276872"/>
            <a:ext cx="325563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Cambria" panose="02040503050406030204" pitchFamily="18" charset="0"/>
              </a:rPr>
              <a:t>Fragenbeispiel Organisation</a:t>
            </a:r>
            <a:endParaRPr lang="de-AT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056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68325" y="2349500"/>
            <a:ext cx="8180388" cy="250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None/>
            </a:pPr>
            <a:endParaRPr lang="de-AT" altLang="de-DE" sz="1800">
              <a:latin typeface="Verdan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68325" y="2349500"/>
            <a:ext cx="8180388" cy="250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None/>
            </a:pPr>
            <a:endParaRPr lang="de-AT" altLang="de-DE" sz="1800">
              <a:latin typeface="Verdan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 rot="19745627">
            <a:off x="213082" y="2000889"/>
            <a:ext cx="5774143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de-DE" sz="88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</a:rPr>
              <a:t>Fragen</a:t>
            </a:r>
            <a:endParaRPr kumimoji="1" lang="de-DE" sz="8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Times New Roman" pitchFamily="18" charset="0"/>
            </a:endParaRPr>
          </a:p>
        </p:txBody>
      </p:sp>
      <p:pic>
        <p:nvPicPr>
          <p:cNvPr id="7" name="Picture 2" descr="http://www.radiodock.de/hoerer/fragezeich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052513"/>
            <a:ext cx="35718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0" y="4868863"/>
            <a:ext cx="75961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de-DE" altLang="de-DE" sz="3600" b="1">
                <a:latin typeface="Cambria" pitchFamily="18" charset="0"/>
              </a:rPr>
              <a:t>Danke</a:t>
            </a:r>
          </a:p>
          <a:p>
            <a:pPr algn="ctr">
              <a:buFont typeface="Wingdings" pitchFamily="2" charset="2"/>
              <a:buNone/>
            </a:pPr>
            <a:r>
              <a:rPr lang="de-DE" altLang="de-DE" sz="3600" b="1">
                <a:latin typeface="Cambria" pitchFamily="18" charset="0"/>
              </a:rPr>
              <a:t>für die Aufmerksamkeit!</a:t>
            </a:r>
            <a:endParaRPr lang="de-AT" altLang="de-DE" sz="3600" b="1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02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de-DE" dirty="0" smtClean="0"/>
              <a:t>Themen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464496"/>
          </a:xfrm>
        </p:spPr>
        <p:txBody>
          <a:bodyPr>
            <a:normAutofit/>
          </a:bodyPr>
          <a:lstStyle/>
          <a:p>
            <a:pPr marL="54000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de-DE" dirty="0" smtClean="0"/>
              <a:t>Ablauf Grundausbildung</a:t>
            </a:r>
          </a:p>
          <a:p>
            <a:pPr marL="54000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de-DE" dirty="0" smtClean="0"/>
              <a:t>Zielkatalog Grundausbildung</a:t>
            </a:r>
          </a:p>
          <a:p>
            <a:pPr marL="54000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de-DE" dirty="0" smtClean="0"/>
              <a:t>Prüfungsmodul</a:t>
            </a:r>
            <a:endParaRPr lang="de-DE" dirty="0"/>
          </a:p>
          <a:p>
            <a:pPr marL="54000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de-DE" dirty="0" smtClean="0"/>
              <a:t>Zertifikat Truppführer</a:t>
            </a:r>
          </a:p>
          <a:p>
            <a:pPr marL="54000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de-DE" dirty="0" smtClean="0"/>
              <a:t>Refresher Grundausbildung</a:t>
            </a:r>
          </a:p>
        </p:txBody>
      </p:sp>
    </p:spTree>
    <p:extLst>
      <p:ext uri="{BB962C8B-B14F-4D97-AF65-F5344CB8AC3E}">
        <p14:creationId xmlns:p14="http://schemas.microsoft.com/office/powerpoint/2010/main" val="964560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de-DE" dirty="0"/>
              <a:t>A</a:t>
            </a:r>
            <a:r>
              <a:rPr lang="de-DE" dirty="0" smtClean="0"/>
              <a:t>blauf Grundausbildung</a:t>
            </a:r>
            <a:endParaRPr lang="de-A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8652"/>
            <a:ext cx="86296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987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de-DE" dirty="0"/>
              <a:t>A</a:t>
            </a:r>
            <a:r>
              <a:rPr lang="de-DE" dirty="0" smtClean="0"/>
              <a:t>blauf Grundausbildung</a:t>
            </a:r>
            <a:endParaRPr lang="de-AT" dirty="0"/>
          </a:p>
        </p:txBody>
      </p:sp>
      <p:sp>
        <p:nvSpPr>
          <p:cNvPr id="4" name="Textfeld 3">
            <a:hlinkClick r:id="rId2" action="ppaction://hlinkfile"/>
          </p:cNvPr>
          <p:cNvSpPr txBox="1"/>
          <p:nvPr/>
        </p:nvSpPr>
        <p:spPr>
          <a:xfrm>
            <a:off x="467544" y="1835803"/>
            <a:ext cx="813690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de-DE" sz="3200" dirty="0" smtClean="0">
                <a:latin typeface="Cambria" panose="02040503050406030204" pitchFamily="18" charset="0"/>
              </a:rPr>
              <a:t>Funkgrundausbildung erforderlich für Abschluss Grundausbildung (Truppführer)</a:t>
            </a:r>
          </a:p>
          <a:p>
            <a:pPr marL="540000" indent="-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de-DE" sz="3200" dirty="0" smtClean="0">
                <a:latin typeface="Cambria" panose="02040503050406030204" pitchFamily="18" charset="0"/>
              </a:rPr>
              <a:t>Einheitliche Prüfungsvorgaben durch Prüfungsmodul</a:t>
            </a:r>
            <a:endParaRPr lang="de-DE" sz="3200" dirty="0">
              <a:latin typeface="Cambria" panose="02040503050406030204" pitchFamily="18" charset="0"/>
            </a:endParaRPr>
          </a:p>
          <a:p>
            <a:pPr marL="540000" indent="-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de-DE" sz="3200" dirty="0" smtClean="0">
                <a:latin typeface="Cambria" panose="02040503050406030204" pitchFamily="18" charset="0"/>
              </a:rPr>
              <a:t>Prüfungsmodul zeitlich individuell durchführbar</a:t>
            </a:r>
          </a:p>
          <a:p>
            <a:pPr marL="540000" indent="-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de-DE" sz="3200" dirty="0" smtClean="0">
                <a:latin typeface="Cambria" panose="02040503050406030204" pitchFamily="18" charset="0"/>
              </a:rPr>
              <a:t>Vergabe Zertifikat nach </a:t>
            </a:r>
            <a:r>
              <a:rPr lang="de-DE" sz="3200" dirty="0" smtClean="0">
                <a:latin typeface="Cambria" panose="02040503050406030204" pitchFamily="18" charset="0"/>
              </a:rPr>
              <a:t>erfolgreichem </a:t>
            </a:r>
            <a:r>
              <a:rPr lang="de-DE" sz="3200" dirty="0" smtClean="0">
                <a:latin typeface="Cambria" panose="02040503050406030204" pitchFamily="18" charset="0"/>
              </a:rPr>
              <a:t>Abschluss der Grundausbildung</a:t>
            </a:r>
          </a:p>
        </p:txBody>
      </p:sp>
    </p:spTree>
    <p:extLst>
      <p:ext uri="{BB962C8B-B14F-4D97-AF65-F5344CB8AC3E}">
        <p14:creationId xmlns:p14="http://schemas.microsoft.com/office/powerpoint/2010/main" val="340849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de-DE" dirty="0" smtClean="0"/>
              <a:t>Zielkatalog Grundausbildung</a:t>
            </a:r>
            <a:endParaRPr lang="de-AT" dirty="0"/>
          </a:p>
        </p:txBody>
      </p:sp>
      <p:sp>
        <p:nvSpPr>
          <p:cNvPr id="5" name="Textfeld 4">
            <a:hlinkClick r:id="rId2" action="ppaction://hlinkfile"/>
          </p:cNvPr>
          <p:cNvSpPr txBox="1"/>
          <p:nvPr/>
        </p:nvSpPr>
        <p:spPr>
          <a:xfrm>
            <a:off x="467544" y="1835803"/>
            <a:ext cx="813690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45720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de-DE" sz="3200" dirty="0" smtClean="0">
                <a:latin typeface="Cambria" panose="02040503050406030204" pitchFamily="18" charset="0"/>
              </a:rPr>
              <a:t>Festlegung einheitlicher Ausbildungsziele</a:t>
            </a:r>
          </a:p>
          <a:p>
            <a:pPr marL="540000" indent="-45720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de-DE" sz="3200" dirty="0" smtClean="0">
                <a:latin typeface="Cambria" panose="02040503050406030204" pitchFamily="18" charset="0"/>
              </a:rPr>
              <a:t>Flexible Ausbildungszeiten anwendbar</a:t>
            </a:r>
          </a:p>
          <a:p>
            <a:pPr marL="540000" indent="-45720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de-DE" sz="3200" dirty="0" smtClean="0">
                <a:latin typeface="Cambria" panose="02040503050406030204" pitchFamily="18" charset="0"/>
              </a:rPr>
              <a:t>Kompetenzorientierte Ausbildung</a:t>
            </a:r>
            <a:endParaRPr lang="de-DE" sz="3200" dirty="0">
              <a:latin typeface="Cambria" panose="02040503050406030204" pitchFamily="18" charset="0"/>
            </a:endParaRPr>
          </a:p>
          <a:p>
            <a:pPr marL="540000" indent="-45720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de-DE" sz="3200" dirty="0" smtClean="0">
                <a:latin typeface="Cambria" panose="02040503050406030204" pitchFamily="18" charset="0"/>
              </a:rPr>
              <a:t>Erhöhung Praxisausbildung</a:t>
            </a:r>
          </a:p>
        </p:txBody>
      </p:sp>
      <p:sp>
        <p:nvSpPr>
          <p:cNvPr id="3" name="AutoShape 4" descr="data:image/jpeg;base64,/9j/4AAQSkZJRgABAQAAAQABAAD/2wCEAAkGBwgHBgkIBwgKCgkLDRYPDQwMDRsUFRAWIB0iIiAdHx8kKDQ4JCYxJycqLTctMS8vPD06IzVHPDUsQzQtNDcBCgoKDg0OGxAQGywkICYrLDYsLywsLC8sLDAsLjQsLDQsLCw0NCwsLCwsLDQsLSwsLDcsNSw2NCwsLCwsLDQsLP/AABEIADIAMgMBEQACEQEDEQH/xAAaAAADAQEBAQAAAAAAAAAAAAAEBQYDBwIB/8QAMhAAAQMDAgQDBwMFAAAAAAAAAQIDBAAFERIhBhMxQQciUTJhcYGRsvBCc+EjNTahwf/EABkBAQEAAwEAAAAAAAAAAAAAAAMCAAEEBf/EACsRAAICAQIEBQMFAAAAAAAAAAABAhEDITEEEjJxEyJBUbFCYZEzQ4HB8P/aAAwDAQACEQMRAD8A+YTqwe4rzCwKZc244DftrBOE52TSKDkbSsXm4vuZ9kA+gpORFcowuaEQoUB+JdEyXX0EuspGCyR2P52qIJtu1RUopPQXJvUhk4dAWnvtg1bxL0JaBo6UyLu+62f6ahqG24zWT6EmVjyyxu4jcISP0j6UJDm2bPvOc0ZASB2z1rEibE7lsuEycU29oyFOHOlIyR+etN4kYrzFQ10RQ2DgK/u3KIq5R0tQuanngOjVozv0onxWHaxeWtzoXGPBcK5WYtWmNFhzUrSWnEJ0AjI1BWOox/umzZIY42DG2zml74BvNsgqkvLadSlQ1FpZOB64xQw4qEnQklpoKChMSUEt+zyR191JdrUNsKQ44UJOOoFGzBhNKQM48wrSNCqTdJduU25b3nGHyca0H8+lJGCl1alQv0Hgt3Ek1xJmXyQouEEJDi+vuAOKlLH9MTrWBrdhD/C7pjoCbo+4s7BOCcd/X51lr2LfC6biibHvNqbbDE+S404vQWgVAFJGTkZ6VtKEm7QM8Tit2BTU5koPqgg1i2OVoX81SPJqV5dupqqNWUMwKKNWNqJGzKA9FQ8EXBpDkZflUVfoPZXyq19jp4aUYyqWzL/h5bbrONSVtoJCVJIOR8ajZnoKXlNXFct4qVykoDuQvmjOn0x61hatifjB9ERprfHNGlJO3X+K2k2c3EZKhXuQ8lSVPowQfL1HxqlojzDBTIKidtzVWYOZDjaGiXFpSPfRJGE7cJJUhQbBwrygmnhHW2bqiq8Pp0tph9lLZdDGDpHYH+anKtbR2YJ+WiwTdo+FYtz3OPQaQBRJD+K9kSfiAzMKLcZykhT6VOhkdUJ2AJ+P/KaMXFWcWXJzSoR223WdxlKpd1kRJOo5AilaAO24O9alKSe1onl+42HD0BQBTxdAKTuMsqBx8KN5K+lk8hNLWt9xTjpBUo5PYfIU2iNDHhu2M3XiCFBkag06shWg74wTsaPNNwg2hccU279mdEdt8Hgm+2t2G04mHLUqPKW4vUCFdM/A7/Wi4bLN5Gp+wrlCWF0kpWqrswqHxPanOMVWVm3TFkOra5hSFICh30jfT7zt3rt8KKkB405RoIisxb/xbeTNitSWIoRHRzUhQQR1xn35rj4tyeRRTFhKMeHVdXM/xSOdcdxGYXFc1iM0hpoaClCE4SMoB2FJgb5NQm71ZNF8AkbfSlog9tVpEspfDzfjKBn1X9iqLLt/K+RYbPsWHi//AG23fvq+2oxdf5+TIbMO4Y83G8xxW6zaIpKj1Oeu9ehHZBS3l3MPDElT19UokqMrJJ6nzKrhy/qPt/Yn7Ue7+ER3iV/mE79tr7BV49jb6F/vUjdI9BThn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2286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3816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de-DE" dirty="0" smtClean="0"/>
              <a:t>Prüfungsmodul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869160"/>
          </a:xfrm>
        </p:spPr>
        <p:txBody>
          <a:bodyPr>
            <a:normAutofit fontScale="47500" lnSpcReduction="20000"/>
          </a:bodyPr>
          <a:lstStyle/>
          <a:p>
            <a:pPr marL="5400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de-DE" sz="6700" dirty="0" smtClean="0"/>
              <a:t>Einheitliche Prüfungsvorgaben für alle Bereichsfeuerwehrverbände</a:t>
            </a:r>
          </a:p>
          <a:p>
            <a:pPr marL="5400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de-DE" sz="6700" dirty="0" smtClean="0"/>
              <a:t>Anlehnung an Branddienstleistungs- und technische Hilfeleistungsprüfung</a:t>
            </a:r>
          </a:p>
          <a:p>
            <a:pPr marL="5400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de-DE" sz="6700" dirty="0" smtClean="0"/>
              <a:t>2 Teilbereiche:</a:t>
            </a:r>
          </a:p>
          <a:p>
            <a:pPr marL="1080000" lvl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de-DE" sz="5100" dirty="0" smtClean="0"/>
              <a:t>Theoretische Prüfung ( 50 Fragen aus dem Refresher Grundausbildung)</a:t>
            </a:r>
          </a:p>
          <a:p>
            <a:pPr marL="1080000" lvl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de-DE" sz="5100" dirty="0" smtClean="0"/>
              <a:t>Praktische Prüfung (Brandeinsatz und Technischer Einsatz)</a:t>
            </a:r>
          </a:p>
        </p:txBody>
      </p:sp>
    </p:spTree>
    <p:extLst>
      <p:ext uri="{BB962C8B-B14F-4D97-AF65-F5344CB8AC3E}">
        <p14:creationId xmlns:p14="http://schemas.microsoft.com/office/powerpoint/2010/main" val="670480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de-DE" dirty="0" smtClean="0"/>
              <a:t>Prüfungsmodul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464496"/>
          </a:xfrm>
        </p:spPr>
        <p:txBody>
          <a:bodyPr>
            <a:normAutofit/>
          </a:bodyPr>
          <a:lstStyle/>
          <a:p>
            <a:pPr marL="540000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de-DE" dirty="0" smtClean="0"/>
              <a:t>Prüfungsanforderungen für Brandeinsatz:</a:t>
            </a:r>
          </a:p>
          <a:p>
            <a:pPr marL="900000" lvl="2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de-DE" dirty="0" smtClean="0"/>
              <a:t>Scheunen- oder Holzstapelbrand</a:t>
            </a:r>
          </a:p>
          <a:p>
            <a:pPr marL="900000" lvl="2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de-DE" dirty="0" smtClean="0"/>
              <a:t>Arbeiten im Angriffs-, Wasser-</a:t>
            </a:r>
            <a:r>
              <a:rPr lang="de-DE" dirty="0"/>
              <a:t> </a:t>
            </a:r>
            <a:r>
              <a:rPr lang="de-DE" dirty="0" smtClean="0"/>
              <a:t>und Schlauchtrupp </a:t>
            </a:r>
          </a:p>
          <a:p>
            <a:pPr marL="900000" lvl="2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de-DE" dirty="0" smtClean="0"/>
              <a:t>Herstellung Saugleitung</a:t>
            </a:r>
          </a:p>
          <a:p>
            <a:pPr marL="900000" lvl="2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de-DE" dirty="0" smtClean="0"/>
              <a:t>Zubringleitung mit mehr als 2 B-Schläuchen</a:t>
            </a:r>
          </a:p>
          <a:p>
            <a:pPr marL="900000" lvl="2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de-DE" dirty="0" smtClean="0"/>
              <a:t>Löschwasser an beiden Strahlrohren bzw. am Strahlrohr mit </a:t>
            </a:r>
            <a:r>
              <a:rPr lang="de-DE" dirty="0" smtClean="0"/>
              <a:t>erforderlichem </a:t>
            </a:r>
            <a:r>
              <a:rPr lang="de-DE" dirty="0" smtClean="0"/>
              <a:t>Druck</a:t>
            </a:r>
          </a:p>
        </p:txBody>
      </p:sp>
    </p:spTree>
    <p:extLst>
      <p:ext uri="{BB962C8B-B14F-4D97-AF65-F5344CB8AC3E}">
        <p14:creationId xmlns:p14="http://schemas.microsoft.com/office/powerpoint/2010/main" val="912033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de-DE" dirty="0" smtClean="0"/>
              <a:t>Prüfungsmodul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464496"/>
          </a:xfrm>
        </p:spPr>
        <p:txBody>
          <a:bodyPr>
            <a:normAutofit/>
          </a:bodyPr>
          <a:lstStyle/>
          <a:p>
            <a:pPr marL="540000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de-DE" dirty="0" smtClean="0"/>
              <a:t>Prüfungsanforderungen für Technischen Einsatz:</a:t>
            </a:r>
          </a:p>
          <a:p>
            <a:pPr marL="940050" lvl="2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de-DE" dirty="0" smtClean="0"/>
              <a:t>Arbeiten im Rettungs-, Sicherungs- und Gerätetrupp </a:t>
            </a:r>
          </a:p>
          <a:p>
            <a:pPr marL="940050" lvl="2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de-DE" dirty="0" smtClean="0"/>
              <a:t>Vorbereitung Rettungsgeräte oder Erste Hilfe Maßnahmen außerhalb des Gefahrenbereiches</a:t>
            </a:r>
          </a:p>
          <a:p>
            <a:pPr marL="940050" lvl="2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de-DE" dirty="0" smtClean="0"/>
              <a:t>Intakter einfacher oder zweifacher Brandschutz</a:t>
            </a:r>
          </a:p>
          <a:p>
            <a:pPr marL="940050" lvl="2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de-DE" dirty="0" smtClean="0"/>
              <a:t>Ordnungsgemäße Absicherung der Einsatzstelle</a:t>
            </a:r>
          </a:p>
          <a:p>
            <a:pPr marL="940050" lvl="2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de-DE" dirty="0" smtClean="0"/>
              <a:t>Licht an allen Leuchtmitteln</a:t>
            </a:r>
          </a:p>
        </p:txBody>
      </p:sp>
    </p:spTree>
    <p:extLst>
      <p:ext uri="{BB962C8B-B14F-4D97-AF65-F5344CB8AC3E}">
        <p14:creationId xmlns:p14="http://schemas.microsoft.com/office/powerpoint/2010/main" val="572784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de-DE" dirty="0" smtClean="0"/>
              <a:t>Zertifikat Truppführer</a:t>
            </a:r>
            <a:endParaRPr lang="de-AT" dirty="0"/>
          </a:p>
        </p:txBody>
      </p:sp>
      <p:sp>
        <p:nvSpPr>
          <p:cNvPr id="5" name="Textfeld 4">
            <a:hlinkClick r:id="rId2" action="ppaction://hlinkfile"/>
          </p:cNvPr>
          <p:cNvSpPr txBox="1"/>
          <p:nvPr/>
        </p:nvSpPr>
        <p:spPr>
          <a:xfrm>
            <a:off x="467544" y="1835803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45720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de-DE" sz="3200" dirty="0" smtClean="0">
                <a:latin typeface="Cambria" panose="02040503050406030204" pitchFamily="18" charset="0"/>
              </a:rPr>
              <a:t>Einheitlich in ganz Österreich</a:t>
            </a:r>
          </a:p>
          <a:p>
            <a:pPr marL="540000" indent="-45720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de-DE" sz="3200" dirty="0" smtClean="0">
                <a:latin typeface="Cambria" panose="02040503050406030204" pitchFamily="18" charset="0"/>
              </a:rPr>
              <a:t>Angabe der erreichten Lerninhalte und Kompetenzen</a:t>
            </a:r>
          </a:p>
          <a:p>
            <a:pPr marL="540000" indent="-45720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de-DE" sz="3200" dirty="0" smtClean="0">
                <a:latin typeface="Cambria" panose="02040503050406030204" pitchFamily="18" charset="0"/>
              </a:rPr>
              <a:t>Mögliche Vergabe bei offiziellen Anlässen (z.B. Wehrversammlung, etc.)</a:t>
            </a:r>
            <a:endParaRPr lang="de-AT" sz="3200" dirty="0">
              <a:latin typeface="Cambria" panose="02040503050406030204" pitchFamily="18" charset="0"/>
            </a:endParaRPr>
          </a:p>
        </p:txBody>
      </p:sp>
      <p:sp>
        <p:nvSpPr>
          <p:cNvPr id="3" name="AutoShape 4" descr="data:image/jpeg;base64,/9j/4AAQSkZJRgABAQAAAQABAAD/2wCEAAkGBwgHBgkIBwgKCgkLDRYPDQwMDRsUFRAWIB0iIiAdHx8kKDQ4JCYxJycqLTctMS8vPD06IzVHPDUsQzQtNDcBCgoKDg0OGxAQGywkICYrLDYsLywsLC8sLDAsLjQsLDQsLCw0NCwsLCwsLDQsLSwsLDcsNSw2NCwsLCwsLDQsLP/AABEIADIAMgMBEQACEQEDEQH/xAAaAAADAQEBAQAAAAAAAAAAAAAEBQYDBwIB/8QAMhAAAQMDAgQDBwMFAAAAAAAAAQIDBAAFERIhBhMxQQciUTJhcYGRsvBCc+EjNTahwf/EABkBAQEAAwEAAAAAAAAAAAAAAAMCAAEEBf/EACsRAAICAQIEBQMFAAAAAAAAAAABAhEDITEEEjJxEyJBUbFCYZEzQ4HB8P/aAAwDAQACEQMRAD8A+YTqwe4rzCwKZc244DftrBOE52TSKDkbSsXm4vuZ9kA+gpORFcowuaEQoUB+JdEyXX0EuspGCyR2P52qIJtu1RUopPQXJvUhk4dAWnvtg1bxL0JaBo6UyLu+62f6ahqG24zWT6EmVjyyxu4jcISP0j6UJDm2bPvOc0ZASB2z1rEibE7lsuEycU29oyFOHOlIyR+etN4kYrzFQ10RQ2DgK/u3KIq5R0tQuanngOjVozv0onxWHaxeWtzoXGPBcK5WYtWmNFhzUrSWnEJ0AjI1BWOox/umzZIY42DG2zml74BvNsgqkvLadSlQ1FpZOB64xQw4qEnQklpoKChMSUEt+zyR191JdrUNsKQ44UJOOoFGzBhNKQM48wrSNCqTdJduU25b3nGHyca0H8+lJGCl1alQv0Hgt3Ek1xJmXyQouEEJDi+vuAOKlLH9MTrWBrdhD/C7pjoCbo+4s7BOCcd/X51lr2LfC6biibHvNqbbDE+S404vQWgVAFJGTkZ6VtKEm7QM8Tit2BTU5koPqgg1i2OVoX81SPJqV5dupqqNWUMwKKNWNqJGzKA9FQ8EXBpDkZflUVfoPZXyq19jp4aUYyqWzL/h5bbrONSVtoJCVJIOR8ajZnoKXlNXFct4qVykoDuQvmjOn0x61hatifjB9ERprfHNGlJO3X+K2k2c3EZKhXuQ8lSVPowQfL1HxqlojzDBTIKidtzVWYOZDjaGiXFpSPfRJGE7cJJUhQbBwrygmnhHW2bqiq8Pp0tph9lLZdDGDpHYH+anKtbR2YJ+WiwTdo+FYtz3OPQaQBRJD+K9kSfiAzMKLcZykhT6VOhkdUJ2AJ+P/KaMXFWcWXJzSoR223WdxlKpd1kRJOo5AilaAO24O9alKSe1onl+42HD0BQBTxdAKTuMsqBx8KN5K+lk8hNLWt9xTjpBUo5PYfIU2iNDHhu2M3XiCFBkag06shWg74wTsaPNNwg2hccU279mdEdt8Hgm+2t2G04mHLUqPKW4vUCFdM/A7/Wi4bLN5Gp+wrlCWF0kpWqrswqHxPanOMVWVm3TFkOra5hSFICh30jfT7zt3rt8KKkB405RoIisxb/xbeTNitSWIoRHRzUhQQR1xn35rj4tyeRRTFhKMeHVdXM/xSOdcdxGYXFc1iM0hpoaClCE4SMoB2FJgb5NQm71ZNF8AkbfSlog9tVpEspfDzfjKBn1X9iqLLt/K+RYbPsWHi//AG23fvq+2oxdf5+TIbMO4Y83G8xxW6zaIpKj1Oeu9ehHZBS3l3MPDElT19UokqMrJJ6nzKrhy/qPt/Yn7Ue7+ER3iV/mE79tr7BV49jb6F/vUjdI9BThn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2286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06154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247</Words>
  <Application>Microsoft Office PowerPoint</Application>
  <PresentationFormat>Bildschirmpräsentation (4:3)</PresentationFormat>
  <Paragraphs>62</Paragraphs>
  <Slides>16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</vt:lpstr>
      <vt:lpstr>Entwicklung Grundausbildung</vt:lpstr>
      <vt:lpstr>Themen</vt:lpstr>
      <vt:lpstr>Ablauf Grundausbildung</vt:lpstr>
      <vt:lpstr>Ablauf Grundausbildung</vt:lpstr>
      <vt:lpstr>Zielkatalog Grundausbildung</vt:lpstr>
      <vt:lpstr>Prüfungsmodul</vt:lpstr>
      <vt:lpstr>Prüfungsmodul</vt:lpstr>
      <vt:lpstr>Prüfungsmodul</vt:lpstr>
      <vt:lpstr>Zertifikat Truppführer</vt:lpstr>
      <vt:lpstr>Zertifikat Truppführer</vt:lpstr>
      <vt:lpstr>Refresher Grundausbildung</vt:lpstr>
      <vt:lpstr>Refresher Grundausbildung</vt:lpstr>
      <vt:lpstr>Refresher Grundausbildung</vt:lpstr>
      <vt:lpstr>Refresher Grundausbildung</vt:lpstr>
      <vt:lpstr>Refresher Grundausbildung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ThinkPad</dc:creator>
  <cp:lastModifiedBy>Maria Suppan</cp:lastModifiedBy>
  <cp:revision>433</cp:revision>
  <cp:lastPrinted>2013-09-04T07:57:17Z</cp:lastPrinted>
  <dcterms:created xsi:type="dcterms:W3CDTF">2003-05-19T12:55:42Z</dcterms:created>
  <dcterms:modified xsi:type="dcterms:W3CDTF">2014-11-13T08:41:00Z</dcterms:modified>
</cp:coreProperties>
</file>